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90" r:id="rId4"/>
    <p:sldId id="291" r:id="rId5"/>
    <p:sldId id="260" r:id="rId6"/>
    <p:sldId id="286" r:id="rId7"/>
    <p:sldId id="287" r:id="rId8"/>
    <p:sldId id="288" r:id="rId9"/>
    <p:sldId id="289" r:id="rId10"/>
    <p:sldId id="292" r:id="rId11"/>
    <p:sldId id="259" r:id="rId12"/>
    <p:sldId id="265" r:id="rId13"/>
    <p:sldId id="274" r:id="rId14"/>
    <p:sldId id="273" r:id="rId15"/>
    <p:sldId id="275" r:id="rId16"/>
    <p:sldId id="278" r:id="rId17"/>
    <p:sldId id="28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 snapToGrid="0">
      <p:cViewPr varScale="1">
        <p:scale>
          <a:sx n="84" d="100"/>
          <a:sy n="84" d="100"/>
        </p:scale>
        <p:origin x="17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Xiangwen.Liu\Downloads\classf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dirty="0"/>
              <a:t>Accuracy</a:t>
            </a:r>
          </a:p>
        </c:rich>
      </c:tx>
      <c:layout>
        <c:manualLayout>
          <c:xMode val="edge"/>
          <c:yMode val="edge"/>
          <c:x val="1.0356232644832411E-2"/>
          <c:y val="1.751185497426308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val>
            <c:numRef>
              <c:f>classf!$B$2:$B$105</c:f>
              <c:numCache>
                <c:formatCode>General</c:formatCode>
                <c:ptCount val="104"/>
                <c:pt idx="0">
                  <c:v>0.5</c:v>
                </c:pt>
                <c:pt idx="1">
                  <c:v>0.5</c:v>
                </c:pt>
                <c:pt idx="2">
                  <c:v>0</c:v>
                </c:pt>
                <c:pt idx="3">
                  <c:v>0.5</c:v>
                </c:pt>
                <c:pt idx="4">
                  <c:v>0</c:v>
                </c:pt>
                <c:pt idx="5">
                  <c:v>0</c:v>
                </c:pt>
                <c:pt idx="6">
                  <c:v>0.4</c:v>
                </c:pt>
                <c:pt idx="7">
                  <c:v>0.2</c:v>
                </c:pt>
                <c:pt idx="8">
                  <c:v>0.2</c:v>
                </c:pt>
                <c:pt idx="9">
                  <c:v>0.2</c:v>
                </c:pt>
                <c:pt idx="10">
                  <c:v>0.4</c:v>
                </c:pt>
                <c:pt idx="11">
                  <c:v>0</c:v>
                </c:pt>
                <c:pt idx="12">
                  <c:v>0.2</c:v>
                </c:pt>
                <c:pt idx="13">
                  <c:v>0</c:v>
                </c:pt>
                <c:pt idx="14">
                  <c:v>0</c:v>
                </c:pt>
                <c:pt idx="15">
                  <c:v>0.2</c:v>
                </c:pt>
                <c:pt idx="16">
                  <c:v>0.2</c:v>
                </c:pt>
                <c:pt idx="17">
                  <c:v>0.2</c:v>
                </c:pt>
                <c:pt idx="18">
                  <c:v>0.2</c:v>
                </c:pt>
                <c:pt idx="19">
                  <c:v>0.2</c:v>
                </c:pt>
                <c:pt idx="20">
                  <c:v>0</c:v>
                </c:pt>
                <c:pt idx="21">
                  <c:v>0.6</c:v>
                </c:pt>
                <c:pt idx="22">
                  <c:v>0.4</c:v>
                </c:pt>
                <c:pt idx="23">
                  <c:v>0.4</c:v>
                </c:pt>
                <c:pt idx="24">
                  <c:v>0.4</c:v>
                </c:pt>
                <c:pt idx="25">
                  <c:v>0.4</c:v>
                </c:pt>
                <c:pt idx="26">
                  <c:v>0.2</c:v>
                </c:pt>
                <c:pt idx="27">
                  <c:v>0.2</c:v>
                </c:pt>
                <c:pt idx="28">
                  <c:v>0.6</c:v>
                </c:pt>
                <c:pt idx="29">
                  <c:v>0.2</c:v>
                </c:pt>
                <c:pt idx="30">
                  <c:v>0.2</c:v>
                </c:pt>
                <c:pt idx="31">
                  <c:v>0.6</c:v>
                </c:pt>
                <c:pt idx="32">
                  <c:v>0.4</c:v>
                </c:pt>
                <c:pt idx="33">
                  <c:v>0.6</c:v>
                </c:pt>
                <c:pt idx="34">
                  <c:v>0.4</c:v>
                </c:pt>
                <c:pt idx="35">
                  <c:v>0.6</c:v>
                </c:pt>
                <c:pt idx="36">
                  <c:v>0.4</c:v>
                </c:pt>
                <c:pt idx="37">
                  <c:v>0</c:v>
                </c:pt>
                <c:pt idx="38">
                  <c:v>0</c:v>
                </c:pt>
                <c:pt idx="39">
                  <c:v>0.8</c:v>
                </c:pt>
                <c:pt idx="40">
                  <c:v>0.2</c:v>
                </c:pt>
                <c:pt idx="41">
                  <c:v>0.8</c:v>
                </c:pt>
                <c:pt idx="42">
                  <c:v>0.2</c:v>
                </c:pt>
                <c:pt idx="43">
                  <c:v>1</c:v>
                </c:pt>
                <c:pt idx="44">
                  <c:v>0.3</c:v>
                </c:pt>
                <c:pt idx="45">
                  <c:v>0.7</c:v>
                </c:pt>
                <c:pt idx="46">
                  <c:v>0.7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0.6</c:v>
                </c:pt>
                <c:pt idx="56">
                  <c:v>0</c:v>
                </c:pt>
                <c:pt idx="57">
                  <c:v>0.6</c:v>
                </c:pt>
                <c:pt idx="58">
                  <c:v>0.2</c:v>
                </c:pt>
                <c:pt idx="59">
                  <c:v>0.2</c:v>
                </c:pt>
                <c:pt idx="60">
                  <c:v>0.4</c:v>
                </c:pt>
                <c:pt idx="61">
                  <c:v>0.4</c:v>
                </c:pt>
                <c:pt idx="62">
                  <c:v>0.2</c:v>
                </c:pt>
                <c:pt idx="63">
                  <c:v>0.4</c:v>
                </c:pt>
                <c:pt idx="64">
                  <c:v>0.4</c:v>
                </c:pt>
                <c:pt idx="65">
                  <c:v>0.8</c:v>
                </c:pt>
                <c:pt idx="66">
                  <c:v>0.2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0.2</c:v>
                </c:pt>
                <c:pt idx="72">
                  <c:v>0.4</c:v>
                </c:pt>
                <c:pt idx="73">
                  <c:v>0.4</c:v>
                </c:pt>
                <c:pt idx="74">
                  <c:v>0.2</c:v>
                </c:pt>
                <c:pt idx="75">
                  <c:v>0.4</c:v>
                </c:pt>
                <c:pt idx="76">
                  <c:v>0.6</c:v>
                </c:pt>
                <c:pt idx="77">
                  <c:v>0.8</c:v>
                </c:pt>
                <c:pt idx="78">
                  <c:v>0.4</c:v>
                </c:pt>
                <c:pt idx="79">
                  <c:v>0.6</c:v>
                </c:pt>
                <c:pt idx="80">
                  <c:v>0.4</c:v>
                </c:pt>
                <c:pt idx="81">
                  <c:v>0</c:v>
                </c:pt>
                <c:pt idx="82">
                  <c:v>0.6</c:v>
                </c:pt>
                <c:pt idx="83">
                  <c:v>0.2</c:v>
                </c:pt>
                <c:pt idx="84">
                  <c:v>0.4</c:v>
                </c:pt>
                <c:pt idx="85">
                  <c:v>0.4</c:v>
                </c:pt>
                <c:pt idx="86">
                  <c:v>0.2</c:v>
                </c:pt>
                <c:pt idx="87">
                  <c:v>0.4</c:v>
                </c:pt>
                <c:pt idx="88">
                  <c:v>0.8</c:v>
                </c:pt>
                <c:pt idx="89">
                  <c:v>0.4</c:v>
                </c:pt>
                <c:pt idx="90">
                  <c:v>0.2</c:v>
                </c:pt>
                <c:pt idx="91">
                  <c:v>0.8</c:v>
                </c:pt>
                <c:pt idx="92">
                  <c:v>0.4</c:v>
                </c:pt>
                <c:pt idx="93">
                  <c:v>0.4</c:v>
                </c:pt>
                <c:pt idx="94">
                  <c:v>0.8</c:v>
                </c:pt>
                <c:pt idx="95">
                  <c:v>0.2</c:v>
                </c:pt>
                <c:pt idx="96">
                  <c:v>0</c:v>
                </c:pt>
                <c:pt idx="97">
                  <c:v>0.5</c:v>
                </c:pt>
                <c:pt idx="98">
                  <c:v>0.2</c:v>
                </c:pt>
                <c:pt idx="99">
                  <c:v>0.2</c:v>
                </c:pt>
                <c:pt idx="100">
                  <c:v>0.7</c:v>
                </c:pt>
                <c:pt idx="101">
                  <c:v>0.3</c:v>
                </c:pt>
                <c:pt idx="102">
                  <c:v>0.7</c:v>
                </c:pt>
                <c:pt idx="10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DF-41F3-B01B-CFBA908E60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84730952"/>
        <c:axId val="388944008"/>
      </c:barChart>
      <c:catAx>
        <c:axId val="384730952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8944008"/>
        <c:crosses val="autoZero"/>
        <c:auto val="1"/>
        <c:lblAlgn val="ctr"/>
        <c:lblOffset val="100"/>
        <c:noMultiLvlLbl val="0"/>
      </c:catAx>
      <c:valAx>
        <c:axId val="388944008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4730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3FAC6CB-E8AD-4AAF-8D74-745827C7ED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C51281-D0E2-47B1-8477-BE5B8D34E86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94106D-37C6-44A2-97E5-A883E7FC34AB}" type="datetimeFigureOut">
              <a:rPr lang="en-US" smtClean="0"/>
              <a:t>9/13/2018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FB719D-E373-4532-980E-A51463058C8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734492-4B76-4B0B-9293-2F0B86EECB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F3797D-A196-423D-B1B5-E989D11D45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8823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205674-909E-4040-9D5A-0127043FD38F}" type="datetimeFigureOut">
              <a:rPr lang="en-US" smtClean="0"/>
              <a:t>9/13/2018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1940C8-B0BD-4A2F-A669-ADAF780F9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077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FB9BB-E362-4584-8DE6-20E30D7F2F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CC8B3D-2C54-4825-82B3-8E3A958485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788A3-DA50-43A1-A64D-45071B67D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00180-843F-4A91-B006-A6011EDD8336}" type="datetime1">
              <a:rPr lang="en-US" smtClean="0"/>
              <a:t>9/13/2018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0D05A2-251C-4E3E-804D-C36CE9003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211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28603-A4B2-477E-B07F-48B5B96BF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C48992-5A2F-4C26-ACFF-1EFEB4C4A0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BB2E7E-999D-4C56-B640-628259B18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68D93-F3F4-45F5-BDD5-5E493B4B2B49}" type="datetime1">
              <a:rPr lang="en-US" smtClean="0"/>
              <a:t>9/13/2018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DE825-7F6E-4719-ACE1-5D0AA44B7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184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613396-4FB5-45C7-A39A-39A3F71EBE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2E84E2-6B5D-4A33-A040-89ADA6E145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C48289-70B8-406F-A54C-95CB53FFF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B0C69-5FA6-4DC0-B446-A529401E5B8D}" type="datetime1">
              <a:rPr lang="en-US" smtClean="0"/>
              <a:t>9/13/2018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74E85A-3714-475B-9F78-58FC5F7E7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870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BA62B-8667-4638-9B69-90BAE2552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63D2F-FEDB-4A6A-84C8-094FA244B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1929F-7F0C-4626-A6C3-ED9BD89BC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32746-635B-4707-A11A-08B3C77FB713}" type="datetime1">
              <a:rPr lang="en-US" smtClean="0"/>
              <a:t>9/13/2018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5AAC0-FCF9-4F3D-9111-0C5367F71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504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AD266-69CF-4880-A6A0-3DD2E7897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C2BC53-EAA3-4A6C-8A0C-D11C1770E1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4DBC17-6ACE-4D8D-B1C3-3ABBF45A8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3CCC7-D9E7-4CA1-A609-461AAC4043DE}" type="datetime1">
              <a:rPr lang="en-US" smtClean="0"/>
              <a:t>9/13/2018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6BD10-A36F-4634-A770-F20A331EA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223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BEC7A-2FAA-475C-B26D-E6010DFA4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130F68-11DA-4DE6-8710-4CE8BE1810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E3516F-18BB-4017-A477-1521F7BB0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715458-8FC0-41C4-8312-6B9876E5C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69C2-421D-442D-A050-7DF68A6F00DE}" type="datetime1">
              <a:rPr lang="en-US" smtClean="0"/>
              <a:t>9/13/2018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DCEDFD-BA50-4AA3-8A37-B9592F588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636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CD128-0C1B-4DE6-B1AC-5AA13A2CE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D0DFFF-45B5-44D8-86B7-1073A6A494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798B1-C491-48A8-B9C8-98F2533636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58EE43-467E-43D1-870B-04711D40A3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CFBAAC-8DF3-42B3-848A-314A8AF6B2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79D645-2CCF-42B2-8125-FB4F6B622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84E8-340B-475B-A721-5DB7890F0B13}" type="datetime1">
              <a:rPr lang="en-US" smtClean="0"/>
              <a:t>9/13/2018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2D235B-0F30-463A-8026-45B043A8D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60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9E101-2CD7-4FCC-AB44-F6F54F6C7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7035F1-D119-49F2-95BD-FB563D394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85877-72BC-4252-96A8-08165C20EFA5}" type="datetime1">
              <a:rPr lang="en-US" smtClean="0"/>
              <a:t>9/13/2018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088C-4370-4249-B45B-533EB79AA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052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B9C0CE-C3B0-4D73-840C-85B68E230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FE261-9E61-4851-B8F6-915E5ECEEBD6}" type="datetime1">
              <a:rPr lang="en-US" smtClean="0"/>
              <a:t>9/13/2018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65D2B2-BBA7-49C2-81D3-65F8087C6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414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B3EF6-B76C-45B9-8230-CA9316E14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B7F2E-9887-43C4-B33C-745FD9475E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B67A12-E702-4FF3-94D5-ABB0A8051A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1759DD-C994-458A-89A2-B2A6E4EC2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0F20-C2FC-4895-B8CD-86FD62D17294}" type="datetime1">
              <a:rPr lang="en-US" smtClean="0"/>
              <a:t>9/13/2018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61BA75-1CFA-49B6-8EA0-42548A319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995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85FBF-0CC1-4939-BE4B-7C2BB920C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746C5D-439E-420E-9E3A-EBCFE944AC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4AB2E5-EBA4-4614-8437-185B34974D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B6382C-D02E-45C5-BB08-D63DDE3B9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4C9BD-34B2-4F57-8E33-469D78CDD102}" type="datetime1">
              <a:rPr lang="en-US" smtClean="0"/>
              <a:t>9/13/2018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8147DC-386D-4186-BDE7-276F1B23D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841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1A718C-9790-44DA-934D-7A8604E84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4C1EDC-3337-4399-BBC1-CD4799BA5B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CDEB2E-CFF3-4160-9932-C49FD017DE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01D608-A66A-492C-A435-A7534B6F40A9}" type="datetime1">
              <a:rPr lang="en-US" smtClean="0"/>
              <a:t>9/13/2018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B940D2-E7F1-451C-9FB6-5B5B638DCA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FD1D8E-6D76-4888-9F16-BB03C5B250F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875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eatgeek/fuzzywuzzy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BE5AA-25BE-4744-AA1A-65F0B34644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+mn-lt"/>
                <a:cs typeface="Arial" panose="020B0604020202020204" pitchFamily="34" charset="0"/>
              </a:rPr>
              <a:t>OCR for text detection and recognition</a:t>
            </a:r>
            <a:endParaRPr lang="en-US" dirty="0"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8D50F4-B969-48B2-BD30-0AE68494AA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Test on drug packages from Google images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1316B-620F-4FEB-A41E-BCF617410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CDEE4-BEA8-4372-8EEA-7E53DD805AF8}" type="datetime1">
              <a:rPr lang="en-US" smtClean="0"/>
              <a:t>9/13/2018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ECDD0BB1-336A-4F03-9125-CF16729060EF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02C7D25-32BF-4413-A7FB-EC1B201E6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4920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6D3FF-44E2-42D1-A8C5-F8FC3169E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similarity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AAF56-5064-41E8-9BC3-752C08C3A4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 on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b="1" u="sng" dirty="0" err="1">
                <a:hlinkClick r:id="rId2"/>
              </a:rPr>
              <a:t>fuzzywuzzy</a:t>
            </a:r>
            <a:endParaRPr lang="en-US" dirty="0"/>
          </a:p>
          <a:p>
            <a:r>
              <a:rPr lang="en-US" dirty="0"/>
              <a:t>Methods from </a:t>
            </a:r>
            <a:r>
              <a:rPr lang="en-US" dirty="0" err="1"/>
              <a:t>Fuzzywuzzy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Simple Ratio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Partial Ratio</a:t>
            </a:r>
          </a:p>
          <a:p>
            <a:pPr lvl="1"/>
            <a:r>
              <a:rPr lang="en-US" dirty="0"/>
              <a:t>Token Sort Ratio</a:t>
            </a:r>
          </a:p>
          <a:p>
            <a:pPr lvl="1"/>
            <a:r>
              <a:rPr lang="en-US" dirty="0"/>
              <a:t>Token Set Ratio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9C222C-DA42-487C-82CE-753CC1892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32746-635B-4707-A11A-08B3C77FB713}" type="datetime1">
              <a:rPr lang="en-US" smtClean="0"/>
              <a:t>9/13/2018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E5FD3E-0E26-4715-A6A7-7EE3916A4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692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B77E1-6D0C-4717-A8FC-EAB0407A7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Similarity matrix based on English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1CF139-8DCF-461D-ABFB-0F2EDDD5A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2C211-2283-49F2-884A-3883E87BAA30}" type="datetime1">
              <a:rPr lang="en-US" smtClean="0"/>
              <a:t>9/13/2018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EBD2CB-8420-4D3A-B1BC-EC5AEBA7F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67060EE1-31FB-4165-8B17-A250BA1E7F9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070518"/>
              </p:ext>
            </p:extLst>
          </p:nvPr>
        </p:nvGraphicFramePr>
        <p:xfrm>
          <a:off x="2594610" y="2114549"/>
          <a:ext cx="6015990" cy="4132740"/>
        </p:xfrm>
        <a:graphic>
          <a:graphicData uri="http://schemas.openxmlformats.org/drawingml/2006/table">
            <a:tbl>
              <a:tblPr/>
              <a:tblGrid>
                <a:gridCol w="513748">
                  <a:extLst>
                    <a:ext uri="{9D8B030D-6E8A-4147-A177-3AD203B41FA5}">
                      <a16:colId xmlns:a16="http://schemas.microsoft.com/office/drawing/2014/main" val="1391128481"/>
                    </a:ext>
                  </a:extLst>
                </a:gridCol>
                <a:gridCol w="513748">
                  <a:extLst>
                    <a:ext uri="{9D8B030D-6E8A-4147-A177-3AD203B41FA5}">
                      <a16:colId xmlns:a16="http://schemas.microsoft.com/office/drawing/2014/main" val="3625366131"/>
                    </a:ext>
                  </a:extLst>
                </a:gridCol>
                <a:gridCol w="554849">
                  <a:extLst>
                    <a:ext uri="{9D8B030D-6E8A-4147-A177-3AD203B41FA5}">
                      <a16:colId xmlns:a16="http://schemas.microsoft.com/office/drawing/2014/main" val="46496106"/>
                    </a:ext>
                  </a:extLst>
                </a:gridCol>
                <a:gridCol w="539435">
                  <a:extLst>
                    <a:ext uri="{9D8B030D-6E8A-4147-A177-3AD203B41FA5}">
                      <a16:colId xmlns:a16="http://schemas.microsoft.com/office/drawing/2014/main" val="881574251"/>
                    </a:ext>
                  </a:extLst>
                </a:gridCol>
                <a:gridCol w="534298">
                  <a:extLst>
                    <a:ext uri="{9D8B030D-6E8A-4147-A177-3AD203B41FA5}">
                      <a16:colId xmlns:a16="http://schemas.microsoft.com/office/drawing/2014/main" val="100485066"/>
                    </a:ext>
                  </a:extLst>
                </a:gridCol>
                <a:gridCol w="472648">
                  <a:extLst>
                    <a:ext uri="{9D8B030D-6E8A-4147-A177-3AD203B41FA5}">
                      <a16:colId xmlns:a16="http://schemas.microsoft.com/office/drawing/2014/main" val="1069433227"/>
                    </a:ext>
                  </a:extLst>
                </a:gridCol>
                <a:gridCol w="477786">
                  <a:extLst>
                    <a:ext uri="{9D8B030D-6E8A-4147-A177-3AD203B41FA5}">
                      <a16:colId xmlns:a16="http://schemas.microsoft.com/office/drawing/2014/main" val="938808736"/>
                    </a:ext>
                  </a:extLst>
                </a:gridCol>
                <a:gridCol w="472648">
                  <a:extLst>
                    <a:ext uri="{9D8B030D-6E8A-4147-A177-3AD203B41FA5}">
                      <a16:colId xmlns:a16="http://schemas.microsoft.com/office/drawing/2014/main" val="3989639137"/>
                    </a:ext>
                  </a:extLst>
                </a:gridCol>
                <a:gridCol w="472648">
                  <a:extLst>
                    <a:ext uri="{9D8B030D-6E8A-4147-A177-3AD203B41FA5}">
                      <a16:colId xmlns:a16="http://schemas.microsoft.com/office/drawing/2014/main" val="4169973179"/>
                    </a:ext>
                  </a:extLst>
                </a:gridCol>
                <a:gridCol w="477786">
                  <a:extLst>
                    <a:ext uri="{9D8B030D-6E8A-4147-A177-3AD203B41FA5}">
                      <a16:colId xmlns:a16="http://schemas.microsoft.com/office/drawing/2014/main" val="66385841"/>
                    </a:ext>
                  </a:extLst>
                </a:gridCol>
                <a:gridCol w="493198">
                  <a:extLst>
                    <a:ext uri="{9D8B030D-6E8A-4147-A177-3AD203B41FA5}">
                      <a16:colId xmlns:a16="http://schemas.microsoft.com/office/drawing/2014/main" val="709774573"/>
                    </a:ext>
                  </a:extLst>
                </a:gridCol>
                <a:gridCol w="493198">
                  <a:extLst>
                    <a:ext uri="{9D8B030D-6E8A-4147-A177-3AD203B41FA5}">
                      <a16:colId xmlns:a16="http://schemas.microsoft.com/office/drawing/2014/main" val="1860524974"/>
                    </a:ext>
                  </a:extLst>
                </a:gridCol>
              </a:tblGrid>
              <a:tr h="34439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4359402"/>
                  </a:ext>
                </a:extLst>
              </a:tr>
              <a:tr h="34439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7871078"/>
                  </a:ext>
                </a:extLst>
              </a:tr>
              <a:tr h="34439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3240154"/>
                  </a:ext>
                </a:extLst>
              </a:tr>
              <a:tr h="34439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5788804"/>
                  </a:ext>
                </a:extLst>
              </a:tr>
              <a:tr h="34439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4927621"/>
                  </a:ext>
                </a:extLst>
              </a:tr>
              <a:tr h="34439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2831553"/>
                  </a:ext>
                </a:extLst>
              </a:tr>
              <a:tr h="34439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2688128"/>
                  </a:ext>
                </a:extLst>
              </a:tr>
              <a:tr h="34439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5813423"/>
                  </a:ext>
                </a:extLst>
              </a:tr>
              <a:tr h="34439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1245452"/>
                  </a:ext>
                </a:extLst>
              </a:tr>
              <a:tr h="34439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5478175"/>
                  </a:ext>
                </a:extLst>
              </a:tr>
              <a:tr h="34439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0593026"/>
                  </a:ext>
                </a:extLst>
              </a:tr>
              <a:tr h="34439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4389465"/>
                  </a:ext>
                </a:extLst>
              </a:tr>
            </a:tbl>
          </a:graphicData>
        </a:graphic>
      </p:graphicFrame>
      <p:sp>
        <p:nvSpPr>
          <p:cNvPr id="12" name="Arrow: Right 11">
            <a:extLst>
              <a:ext uri="{FF2B5EF4-FFF2-40B4-BE49-F238E27FC236}">
                <a16:creationId xmlns:a16="http://schemas.microsoft.com/office/drawing/2014/main" id="{E29A35A0-B937-4C8B-80DB-BE655B140B8E}"/>
              </a:ext>
            </a:extLst>
          </p:cNvPr>
          <p:cNvSpPr/>
          <p:nvPr/>
        </p:nvSpPr>
        <p:spPr>
          <a:xfrm>
            <a:off x="1884045" y="2114549"/>
            <a:ext cx="651510" cy="262891"/>
          </a:xfrm>
          <a:prstGeom prst="rightArrow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AF9518C6-06A2-4A54-A4BB-3C950BC63BD8}"/>
              </a:ext>
            </a:extLst>
          </p:cNvPr>
          <p:cNvSpPr/>
          <p:nvPr/>
        </p:nvSpPr>
        <p:spPr>
          <a:xfrm>
            <a:off x="2697480" y="1348740"/>
            <a:ext cx="251460" cy="671751"/>
          </a:xfrm>
          <a:prstGeom prst="downArrow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4DFB55-2115-4708-9F6C-4366FD8E1C28}"/>
              </a:ext>
            </a:extLst>
          </p:cNvPr>
          <p:cNvSpPr txBox="1"/>
          <p:nvPr/>
        </p:nvSpPr>
        <p:spPr>
          <a:xfrm>
            <a:off x="1783080" y="1483221"/>
            <a:ext cx="1040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Pair of images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8075FE2-1168-4CFF-B3FA-0504A24F9804}"/>
              </a:ext>
            </a:extLst>
          </p:cNvPr>
          <p:cNvCxnSpPr>
            <a:cxnSpLocks/>
          </p:cNvCxnSpPr>
          <p:nvPr/>
        </p:nvCxnSpPr>
        <p:spPr>
          <a:xfrm>
            <a:off x="8610600" y="2245994"/>
            <a:ext cx="1173480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34114A0-117C-48F7-B54D-95BB85A53604}"/>
              </a:ext>
            </a:extLst>
          </p:cNvPr>
          <p:cNvCxnSpPr>
            <a:cxnSpLocks/>
          </p:cNvCxnSpPr>
          <p:nvPr/>
        </p:nvCxnSpPr>
        <p:spPr>
          <a:xfrm>
            <a:off x="2948940" y="6247289"/>
            <a:ext cx="0" cy="474186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B0C6C0C-FC37-4B45-A814-6A949C1FB94F}"/>
              </a:ext>
            </a:extLst>
          </p:cNvPr>
          <p:cNvSpPr txBox="1"/>
          <p:nvPr/>
        </p:nvSpPr>
        <p:spPr>
          <a:xfrm>
            <a:off x="9898380" y="202049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7E3656F-35EB-4FB9-9F84-0E0722135ED2}"/>
              </a:ext>
            </a:extLst>
          </p:cNvPr>
          <p:cNvSpPr txBox="1"/>
          <p:nvPr/>
        </p:nvSpPr>
        <p:spPr>
          <a:xfrm>
            <a:off x="2948940" y="6492875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103</a:t>
            </a:r>
          </a:p>
        </p:txBody>
      </p:sp>
    </p:spTree>
    <p:extLst>
      <p:ext uri="{BB962C8B-B14F-4D97-AF65-F5344CB8AC3E}">
        <p14:creationId xmlns:p14="http://schemas.microsoft.com/office/powerpoint/2010/main" val="3907886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D4B7E-A70E-49BC-A570-60C439223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5 similarity score for every row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FF2AE-D0E5-4619-8DFC-CD379E34D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32746-635B-4707-A11A-08B3C77FB713}" type="datetime1">
              <a:rPr lang="en-US" smtClean="0"/>
              <a:t>9/13/2018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A76475-B41E-4E4A-82F0-2DE755BC1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12</a:t>
            </a:fld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F2343F-D087-416F-B8A9-F80331EF269C}"/>
              </a:ext>
            </a:extLst>
          </p:cNvPr>
          <p:cNvCxnSpPr>
            <a:cxnSpLocks/>
          </p:cNvCxnSpPr>
          <p:nvPr/>
        </p:nvCxnSpPr>
        <p:spPr>
          <a:xfrm>
            <a:off x="3006090" y="5790089"/>
            <a:ext cx="0" cy="474186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291003D-7F58-4333-AAFF-E88FACE6006E}"/>
              </a:ext>
            </a:extLst>
          </p:cNvPr>
          <p:cNvSpPr txBox="1"/>
          <p:nvPr/>
        </p:nvSpPr>
        <p:spPr>
          <a:xfrm>
            <a:off x="3006090" y="6035675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103</a:t>
            </a:r>
          </a:p>
        </p:txBody>
      </p:sp>
      <p:graphicFrame>
        <p:nvGraphicFramePr>
          <p:cNvPr id="18" name="Content Placeholder 17">
            <a:extLst>
              <a:ext uri="{FF2B5EF4-FFF2-40B4-BE49-F238E27FC236}">
                <a16:creationId xmlns:a16="http://schemas.microsoft.com/office/drawing/2014/main" id="{F17B9D47-4E1B-4C6D-BD98-9F4E133CA1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5895179"/>
              </p:ext>
            </p:extLst>
          </p:nvPr>
        </p:nvGraphicFramePr>
        <p:xfrm>
          <a:off x="2594608" y="1439228"/>
          <a:ext cx="5330196" cy="4310859"/>
        </p:xfrm>
        <a:graphic>
          <a:graphicData uri="http://schemas.openxmlformats.org/drawingml/2006/table">
            <a:tbl>
              <a:tblPr/>
              <a:tblGrid>
                <a:gridCol w="888366">
                  <a:extLst>
                    <a:ext uri="{9D8B030D-6E8A-4147-A177-3AD203B41FA5}">
                      <a16:colId xmlns:a16="http://schemas.microsoft.com/office/drawing/2014/main" val="3117433400"/>
                    </a:ext>
                  </a:extLst>
                </a:gridCol>
                <a:gridCol w="888366">
                  <a:extLst>
                    <a:ext uri="{9D8B030D-6E8A-4147-A177-3AD203B41FA5}">
                      <a16:colId xmlns:a16="http://schemas.microsoft.com/office/drawing/2014/main" val="112829058"/>
                    </a:ext>
                  </a:extLst>
                </a:gridCol>
                <a:gridCol w="888366">
                  <a:extLst>
                    <a:ext uri="{9D8B030D-6E8A-4147-A177-3AD203B41FA5}">
                      <a16:colId xmlns:a16="http://schemas.microsoft.com/office/drawing/2014/main" val="2887809619"/>
                    </a:ext>
                  </a:extLst>
                </a:gridCol>
                <a:gridCol w="888366">
                  <a:extLst>
                    <a:ext uri="{9D8B030D-6E8A-4147-A177-3AD203B41FA5}">
                      <a16:colId xmlns:a16="http://schemas.microsoft.com/office/drawing/2014/main" val="2001452597"/>
                    </a:ext>
                  </a:extLst>
                </a:gridCol>
                <a:gridCol w="888366">
                  <a:extLst>
                    <a:ext uri="{9D8B030D-6E8A-4147-A177-3AD203B41FA5}">
                      <a16:colId xmlns:a16="http://schemas.microsoft.com/office/drawing/2014/main" val="946656810"/>
                    </a:ext>
                  </a:extLst>
                </a:gridCol>
                <a:gridCol w="888366">
                  <a:extLst>
                    <a:ext uri="{9D8B030D-6E8A-4147-A177-3AD203B41FA5}">
                      <a16:colId xmlns:a16="http://schemas.microsoft.com/office/drawing/2014/main" val="674290117"/>
                    </a:ext>
                  </a:extLst>
                </a:gridCol>
              </a:tblGrid>
              <a:tr h="2052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Top 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Top 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Top 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Top 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Top 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3542891"/>
                  </a:ext>
                </a:extLst>
              </a:tr>
              <a:tr h="2052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2698657"/>
                  </a:ext>
                </a:extLst>
              </a:tr>
              <a:tr h="2052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5555743"/>
                  </a:ext>
                </a:extLst>
              </a:tr>
              <a:tr h="2052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7584349"/>
                  </a:ext>
                </a:extLst>
              </a:tr>
              <a:tr h="2052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0225156"/>
                  </a:ext>
                </a:extLst>
              </a:tr>
              <a:tr h="2052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565217"/>
                  </a:ext>
                </a:extLst>
              </a:tr>
              <a:tr h="2052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025239"/>
                  </a:ext>
                </a:extLst>
              </a:tr>
              <a:tr h="2052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454859"/>
                  </a:ext>
                </a:extLst>
              </a:tr>
              <a:tr h="2052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9010958"/>
                  </a:ext>
                </a:extLst>
              </a:tr>
              <a:tr h="2052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1782111"/>
                  </a:ext>
                </a:extLst>
              </a:tr>
              <a:tr h="2052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3103594"/>
                  </a:ext>
                </a:extLst>
              </a:tr>
              <a:tr h="2052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3371550"/>
                  </a:ext>
                </a:extLst>
              </a:tr>
              <a:tr h="2052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7690874"/>
                  </a:ext>
                </a:extLst>
              </a:tr>
              <a:tr h="2052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3747517"/>
                  </a:ext>
                </a:extLst>
              </a:tr>
              <a:tr h="2052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4571090"/>
                  </a:ext>
                </a:extLst>
              </a:tr>
              <a:tr h="2052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4792777"/>
                  </a:ext>
                </a:extLst>
              </a:tr>
              <a:tr h="2052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0638594"/>
                  </a:ext>
                </a:extLst>
              </a:tr>
              <a:tr h="2052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1329714"/>
                  </a:ext>
                </a:extLst>
              </a:tr>
              <a:tr h="2052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0474063"/>
                  </a:ext>
                </a:extLst>
              </a:tr>
              <a:tr h="2052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7209877"/>
                  </a:ext>
                </a:extLst>
              </a:tr>
              <a:tr h="2052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9700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0962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8C4A3-4224-4494-960F-43A9E11FA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of top 5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D8358-F384-4011-9075-E1AC7D684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each images, get similarity scores with all other images</a:t>
            </a:r>
          </a:p>
          <a:p>
            <a:r>
              <a:rPr lang="en-US" dirty="0"/>
              <a:t>Rank and get top 5 results has highest similarity score for each image</a:t>
            </a:r>
          </a:p>
          <a:p>
            <a:r>
              <a:rPr lang="en-US" dirty="0"/>
              <a:t>If all top_5 has the same label, accuracy is 100%</a:t>
            </a:r>
          </a:p>
          <a:p>
            <a:r>
              <a:rPr lang="en-US" dirty="0"/>
              <a:t>If 4 of top_5 has the same label, accuracy is 80%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B2721-0D62-4DED-9C55-411693168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32746-635B-4707-A11A-08B3C77FB713}" type="datetime1">
              <a:rPr lang="en-US" smtClean="0"/>
              <a:t>9/13/2018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C55210-A2AB-45A8-A8C8-ECBCFFA7D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4715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B65EF-178D-4C17-9703-44719DA0E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 of top 5 score results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BBED9-6249-4F38-87A0-479EBD186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32746-635B-4707-A11A-08B3C77FB713}" type="datetime1">
              <a:rPr lang="en-US" smtClean="0"/>
              <a:t>9/13/2018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74B4CA-48E8-4C79-A28B-492805E80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14</a:t>
            </a:fld>
            <a:endParaRPr 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83D8FC14-6044-479F-808B-6AC5182C36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981913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4B8107B-776B-43AD-8B18-D5F538A57C0F}"/>
              </a:ext>
            </a:extLst>
          </p:cNvPr>
          <p:cNvSpPr txBox="1"/>
          <p:nvPr/>
        </p:nvSpPr>
        <p:spPr>
          <a:xfrm>
            <a:off x="2777490" y="1690688"/>
            <a:ext cx="4480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Details are displayed in following slides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D078934-1816-4DF1-BB7B-F92A8DCF2859}"/>
              </a:ext>
            </a:extLst>
          </p:cNvPr>
          <p:cNvSpPr/>
          <p:nvPr/>
        </p:nvSpPr>
        <p:spPr>
          <a:xfrm>
            <a:off x="2548890" y="1768475"/>
            <a:ext cx="251460" cy="234395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8949D84-4CB8-48D8-BD1C-2E6C56800A33}"/>
              </a:ext>
            </a:extLst>
          </p:cNvPr>
          <p:cNvSpPr/>
          <p:nvPr/>
        </p:nvSpPr>
        <p:spPr>
          <a:xfrm>
            <a:off x="10968990" y="2237541"/>
            <a:ext cx="251460" cy="234395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603B1FA-E0B7-4386-B13D-CE84A405128F}"/>
              </a:ext>
            </a:extLst>
          </p:cNvPr>
          <p:cNvSpPr/>
          <p:nvPr/>
        </p:nvSpPr>
        <p:spPr>
          <a:xfrm>
            <a:off x="5223510" y="2239407"/>
            <a:ext cx="251460" cy="234395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619C53C-4A10-486A-A38B-C7FF44215066}"/>
              </a:ext>
            </a:extLst>
          </p:cNvPr>
          <p:cNvSpPr/>
          <p:nvPr/>
        </p:nvSpPr>
        <p:spPr>
          <a:xfrm>
            <a:off x="1291590" y="5749249"/>
            <a:ext cx="251460" cy="234395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1266F3-D439-401C-ADF3-5986AA568C6C}"/>
              </a:ext>
            </a:extLst>
          </p:cNvPr>
          <p:cNvSpPr/>
          <p:nvPr/>
        </p:nvSpPr>
        <p:spPr>
          <a:xfrm>
            <a:off x="4800600" y="2899053"/>
            <a:ext cx="251460" cy="234395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4425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E5E14-B3E6-47B8-BE5B-3CFA06487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Selected Image result with high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2B7F2-B0E8-4106-9440-D69C8D6CF9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314E3-0D44-4A2D-94B7-556EA791F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66653-3C5E-42C7-B4BE-27A9D2023F15}" type="datetime1">
              <a:rPr lang="en-US" smtClean="0"/>
              <a:t>9/13/2018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BFA7F-7EAE-4337-80C0-F9B8F1637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15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6E103B-843D-4180-B5F4-B63287BBFB65}"/>
              </a:ext>
            </a:extLst>
          </p:cNvPr>
          <p:cNvSpPr txBox="1"/>
          <p:nvPr/>
        </p:nvSpPr>
        <p:spPr>
          <a:xfrm>
            <a:off x="3442697" y="1521539"/>
            <a:ext cx="22244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Similarity Score</a:t>
            </a:r>
          </a:p>
          <a:p>
            <a:r>
              <a:rPr lang="en-US" sz="2400" dirty="0"/>
              <a:t>46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0A76BC1-A347-496C-BC9F-B380C1A5B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1195" y="1820495"/>
            <a:ext cx="2844055" cy="41671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D02CA12-204A-4F8B-95CE-E308B5058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2697" y="2666171"/>
            <a:ext cx="2000273" cy="26702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9F9AB09-AD67-4D59-A0BC-59D413EE17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5769" y="2666171"/>
            <a:ext cx="1664003" cy="26702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ECD0171-1EE0-4AB9-855F-75296ADC11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9652" y="2663075"/>
            <a:ext cx="3416947" cy="260476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8C75969-B45B-4212-B987-5DB87779EBAB}"/>
              </a:ext>
            </a:extLst>
          </p:cNvPr>
          <p:cNvSpPr txBox="1"/>
          <p:nvPr/>
        </p:nvSpPr>
        <p:spPr>
          <a:xfrm>
            <a:off x="6092563" y="1570229"/>
            <a:ext cx="22244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Similarity Score</a:t>
            </a:r>
          </a:p>
          <a:p>
            <a:r>
              <a:rPr lang="en-US" sz="2400" dirty="0"/>
              <a:t>39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21A06A-E9D9-4478-845F-31CF6A23887C}"/>
              </a:ext>
            </a:extLst>
          </p:cNvPr>
          <p:cNvSpPr txBox="1"/>
          <p:nvPr/>
        </p:nvSpPr>
        <p:spPr>
          <a:xfrm>
            <a:off x="9281776" y="1581341"/>
            <a:ext cx="22244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Similarity Score</a:t>
            </a:r>
          </a:p>
          <a:p>
            <a:r>
              <a:rPr lang="en-US" sz="2400" dirty="0"/>
              <a:t>38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A000A53-B8F1-4841-BAB0-ADE55EF6CCDA}"/>
              </a:ext>
            </a:extLst>
          </p:cNvPr>
          <p:cNvCxnSpPr/>
          <p:nvPr/>
        </p:nvCxnSpPr>
        <p:spPr>
          <a:xfrm>
            <a:off x="2855837" y="1521539"/>
            <a:ext cx="0" cy="46554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94589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E5E14-B3E6-47B8-BE5B-3CFA06487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Selected Image result with high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2B7F2-B0E8-4106-9440-D69C8D6CF9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314E3-0D44-4A2D-94B7-556EA791F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66653-3C5E-42C7-B4BE-27A9D2023F15}" type="datetime1">
              <a:rPr lang="en-US" smtClean="0"/>
              <a:t>9/13/2018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BFA7F-7EAE-4337-80C0-F9B8F1637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16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6E103B-843D-4180-B5F4-B63287BBFB65}"/>
              </a:ext>
            </a:extLst>
          </p:cNvPr>
          <p:cNvSpPr txBox="1"/>
          <p:nvPr/>
        </p:nvSpPr>
        <p:spPr>
          <a:xfrm>
            <a:off x="3438357" y="1523095"/>
            <a:ext cx="24117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Similarity Score</a:t>
            </a:r>
          </a:p>
          <a:p>
            <a:r>
              <a:rPr lang="en-US" sz="2400" dirty="0"/>
              <a:t>87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8A24919-FD89-4851-B4A2-93AE24B44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82763"/>
            <a:ext cx="3137817" cy="364648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99596F6-855E-49B7-8360-F29174BAEE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9024" y="2962581"/>
            <a:ext cx="2062765" cy="22667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2AE5DEA-7CD5-4A84-9703-2ED8B98231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3002" y="2943003"/>
            <a:ext cx="2062765" cy="248624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0BBBB10-7102-4C09-B0D6-54D85CB11D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66980" y="2962581"/>
            <a:ext cx="2391827" cy="235274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44EAD2D-84BC-4532-860B-5960505E9E39}"/>
              </a:ext>
            </a:extLst>
          </p:cNvPr>
          <p:cNvSpPr txBox="1"/>
          <p:nvPr/>
        </p:nvSpPr>
        <p:spPr>
          <a:xfrm>
            <a:off x="6198870" y="1526000"/>
            <a:ext cx="24117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Similarity Score</a:t>
            </a:r>
          </a:p>
          <a:p>
            <a:r>
              <a:rPr lang="en-US" sz="2400" dirty="0"/>
              <a:t>53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3706E81-DD73-42F3-AB71-BE594F6C87ED}"/>
              </a:ext>
            </a:extLst>
          </p:cNvPr>
          <p:cNvSpPr txBox="1"/>
          <p:nvPr/>
        </p:nvSpPr>
        <p:spPr>
          <a:xfrm>
            <a:off x="8902838" y="1523095"/>
            <a:ext cx="24117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Similarity Score</a:t>
            </a:r>
          </a:p>
          <a:p>
            <a:r>
              <a:rPr lang="en-US" sz="2400" dirty="0"/>
              <a:t>39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62A59E2-568A-47FB-9EE7-C0B1F0997D58}"/>
              </a:ext>
            </a:extLst>
          </p:cNvPr>
          <p:cNvCxnSpPr/>
          <p:nvPr/>
        </p:nvCxnSpPr>
        <p:spPr>
          <a:xfrm>
            <a:off x="3274969" y="1646238"/>
            <a:ext cx="0" cy="40916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96790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E5E14-B3E6-47B8-BE5B-3CFA06487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Selected Image result with high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2B7F2-B0E8-4106-9440-D69C8D6CF9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314E3-0D44-4A2D-94B7-556EA791F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66653-3C5E-42C7-B4BE-27A9D2023F15}" type="datetime1">
              <a:rPr lang="en-US" smtClean="0"/>
              <a:t>9/13/2018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BFA7F-7EAE-4337-80C0-F9B8F1637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17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6E103B-843D-4180-B5F4-B63287BBFB65}"/>
              </a:ext>
            </a:extLst>
          </p:cNvPr>
          <p:cNvSpPr txBox="1"/>
          <p:nvPr/>
        </p:nvSpPr>
        <p:spPr>
          <a:xfrm>
            <a:off x="4038601" y="1317858"/>
            <a:ext cx="15445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Similarity Score</a:t>
            </a:r>
          </a:p>
          <a:p>
            <a:r>
              <a:rPr lang="en-US" sz="1400" dirty="0"/>
              <a:t>68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EBD3E3-3F9A-40D8-A149-1217ADA272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82" y="2384901"/>
            <a:ext cx="2711368" cy="32327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E96CCB6-AABD-449F-A777-C32D75ABDC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9866" y="1782708"/>
            <a:ext cx="1663256" cy="24485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1C31D4C-2D6A-4E44-891A-EE524B46A0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5566" y="1811336"/>
            <a:ext cx="1872274" cy="228028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8E5B6E9-B2CD-4319-9315-7F0A9CF4C1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73705" y="1889918"/>
            <a:ext cx="1644565" cy="212312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BE37851-EF1F-405B-8B3B-5B5150C0E7C3}"/>
              </a:ext>
            </a:extLst>
          </p:cNvPr>
          <p:cNvSpPr txBox="1"/>
          <p:nvPr/>
        </p:nvSpPr>
        <p:spPr>
          <a:xfrm>
            <a:off x="6823317" y="1345240"/>
            <a:ext cx="15445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Similarity Score</a:t>
            </a:r>
          </a:p>
          <a:p>
            <a:r>
              <a:rPr lang="en-US" sz="1400" dirty="0"/>
              <a:t>53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355BD92-5FEA-47C0-AE4F-0265986C50AD}"/>
              </a:ext>
            </a:extLst>
          </p:cNvPr>
          <p:cNvSpPr txBox="1"/>
          <p:nvPr/>
        </p:nvSpPr>
        <p:spPr>
          <a:xfrm>
            <a:off x="9809278" y="1345240"/>
            <a:ext cx="15445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Similarity Score</a:t>
            </a:r>
          </a:p>
          <a:p>
            <a:r>
              <a:rPr lang="en-US" sz="1400" dirty="0"/>
              <a:t>49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9A5DFF0-B755-45BB-B65F-1A53267E28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77093" y="4323288"/>
            <a:ext cx="1237814" cy="209740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26F0D64-FEC5-46CF-AEF4-08B9A03A22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67839" y="4271008"/>
            <a:ext cx="1240581" cy="190595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33A3D55-0B97-44E9-A570-45D1F04A8B0A}"/>
              </a:ext>
            </a:extLst>
          </p:cNvPr>
          <p:cNvSpPr txBox="1"/>
          <p:nvPr/>
        </p:nvSpPr>
        <p:spPr>
          <a:xfrm>
            <a:off x="5334962" y="4012257"/>
            <a:ext cx="15445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Similarity Score</a:t>
            </a:r>
          </a:p>
          <a:p>
            <a:r>
              <a:rPr lang="en-US" sz="1400" dirty="0"/>
              <a:t>44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7E924EF-7C7F-42D2-9708-7B85E43266E2}"/>
              </a:ext>
            </a:extLst>
          </p:cNvPr>
          <p:cNvSpPr txBox="1"/>
          <p:nvPr/>
        </p:nvSpPr>
        <p:spPr>
          <a:xfrm>
            <a:off x="8274711" y="3880414"/>
            <a:ext cx="15445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Similarity Score</a:t>
            </a:r>
          </a:p>
          <a:p>
            <a:r>
              <a:rPr lang="en-US" sz="1400" dirty="0"/>
              <a:t>37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4899985-EFFA-44DC-B25B-DDE52D1243C5}"/>
              </a:ext>
            </a:extLst>
          </p:cNvPr>
          <p:cNvCxnSpPr/>
          <p:nvPr/>
        </p:nvCxnSpPr>
        <p:spPr>
          <a:xfrm>
            <a:off x="3177540" y="1345240"/>
            <a:ext cx="0" cy="50111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835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311B8-773D-43FF-95B6-CEFD5D11E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Crawled images from drug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A4FBF-7D86-4314-8300-3926EC45C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ABIES NIG.</a:t>
            </a:r>
          </a:p>
          <a:p>
            <a:r>
              <a:rPr lang="en-US" dirty="0"/>
              <a:t>ACETAMINOPHEN</a:t>
            </a:r>
          </a:p>
          <a:p>
            <a:r>
              <a:rPr lang="en-US" dirty="0"/>
              <a:t>ACONITUM NAP.</a:t>
            </a:r>
          </a:p>
          <a:p>
            <a:r>
              <a:rPr lang="en-US" dirty="0"/>
              <a:t>ACONITUM NAPELLUS</a:t>
            </a:r>
          </a:p>
          <a:p>
            <a:r>
              <a:rPr lang="en-US" dirty="0"/>
              <a:t>ACYCLOVIR</a:t>
            </a:r>
          </a:p>
          <a:p>
            <a:r>
              <a:rPr lang="en-US" dirty="0"/>
              <a:t>ADAPALENE BENZOYL PEROXIDE</a:t>
            </a:r>
          </a:p>
          <a:p>
            <a:r>
              <a:rPr lang="en-US" dirty="0"/>
              <a:t>ADRENALINUM</a:t>
            </a:r>
          </a:p>
          <a:p>
            <a:r>
              <a:rPr lang="en-US" dirty="0"/>
              <a:t>ALBUTEROL SULFATE</a:t>
            </a:r>
          </a:p>
          <a:p>
            <a:r>
              <a:rPr lang="en-US" dirty="0"/>
              <a:t>ALLIUM SATIVUM</a:t>
            </a:r>
          </a:p>
          <a:p>
            <a:r>
              <a:rPr lang="en-US" dirty="0"/>
              <a:t>ALUMINUM CHLORIDE</a:t>
            </a:r>
          </a:p>
          <a:p>
            <a:r>
              <a:rPr lang="en-US" dirty="0"/>
              <a:t>AMIKACIN SULFATE</a:t>
            </a:r>
          </a:p>
          <a:p>
            <a:r>
              <a:rPr lang="en-US" dirty="0"/>
              <a:t>AMITRIPTYLINE HYDROCHLORIDE</a:t>
            </a:r>
          </a:p>
          <a:p>
            <a:r>
              <a:rPr lang="en-US" dirty="0"/>
              <a:t>AMMONIA INHALANTS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4032E028-6848-4736-AC5B-8F4592611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E7287-56C4-4F4E-9C77-6937FB0E53AB}" type="datetime1">
              <a:rPr lang="en-US" smtClean="0"/>
              <a:t>9/13/2018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DBA494C-B622-40E0-B0E2-75D6C60DFF85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65C1831-C0B0-4C57-B13E-2D0855E2B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138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A5D90-90CC-4B91-ACAA-C82E3831D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OCR(Optical character recognition) using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0F0C8-29FC-4035-9489-2205A35969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Popular CNN-LSTM Architecture</a:t>
            </a:r>
            <a:endParaRPr lang="en-US" dirty="0">
              <a:latin typeface="Arial"/>
              <a:cs typeface="Arial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12A3BB-3232-46CB-B833-0761F1541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32746-635B-4707-A11A-08B3C77FB713}" type="datetime1">
              <a:rPr lang="en-US" smtClean="0"/>
              <a:t>9/13/2018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2E287A-6E6F-4C9E-9C12-6420F36B9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3</a:t>
            </a:fld>
            <a:endParaRPr lang="en-US"/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92F56C79-C60D-479F-9A39-FA747A532525}"/>
              </a:ext>
            </a:extLst>
          </p:cNvPr>
          <p:cNvSpPr txBox="1"/>
          <p:nvPr/>
        </p:nvSpPr>
        <p:spPr>
          <a:xfrm>
            <a:off x="4149300" y="3069055"/>
            <a:ext cx="5832900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 small demo for explanation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19E994-C17C-42FC-B696-CD4F882CB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537" y="3569043"/>
            <a:ext cx="10403291" cy="207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056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79CC5-AB8A-4DC5-A565-53668D9F7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Popular OCR Engines: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A4A795-A810-4413-AA4A-DDE6BADC5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tesseract - The definitive Open Source OCR engine Apache 2.0</a:t>
            </a:r>
          </a:p>
          <a:p>
            <a:r>
              <a:rPr lang="en-US" dirty="0" err="1"/>
              <a:t>ocropus</a:t>
            </a:r>
            <a:r>
              <a:rPr lang="en-US" dirty="0"/>
              <a:t> - OCR engine based on LSTM, Apache 2.0</a:t>
            </a:r>
          </a:p>
          <a:p>
            <a:r>
              <a:rPr lang="en-US" dirty="0" err="1"/>
              <a:t>ocropus</a:t>
            </a:r>
            <a:r>
              <a:rPr lang="en-US" dirty="0"/>
              <a:t> 0.4 - Older v0.4 state of </a:t>
            </a:r>
            <a:r>
              <a:rPr lang="en-US" dirty="0" err="1"/>
              <a:t>Ocropus</a:t>
            </a:r>
            <a:r>
              <a:rPr lang="en-US" dirty="0"/>
              <a:t>, with tesseract 2.04 and </a:t>
            </a:r>
            <a:r>
              <a:rPr lang="en-US" dirty="0" err="1"/>
              <a:t>iulib</a:t>
            </a:r>
            <a:r>
              <a:rPr lang="en-US" dirty="0"/>
              <a:t>, C++</a:t>
            </a:r>
          </a:p>
          <a:p>
            <a:r>
              <a:rPr lang="en-US" dirty="0"/>
              <a:t>kraken - </a:t>
            </a:r>
            <a:r>
              <a:rPr lang="en-US" dirty="0" err="1"/>
              <a:t>Ocropus</a:t>
            </a:r>
            <a:r>
              <a:rPr lang="en-US" dirty="0"/>
              <a:t> fork with sane defaults</a:t>
            </a:r>
          </a:p>
          <a:p>
            <a:r>
              <a:rPr lang="en-US" dirty="0" err="1"/>
              <a:t>Ocrad</a:t>
            </a:r>
            <a:r>
              <a:rPr lang="en-US" dirty="0"/>
              <a:t> - The GNU OCR. GPL</a:t>
            </a:r>
          </a:p>
          <a:p>
            <a:r>
              <a:rPr lang="en-US" dirty="0"/>
              <a:t>digit - OCR for numbers in meter displays, such as a power meter, using </a:t>
            </a:r>
            <a:r>
              <a:rPr lang="en-US" dirty="0" err="1"/>
              <a:t>caffe</a:t>
            </a:r>
            <a:endParaRPr lang="en-US" dirty="0"/>
          </a:p>
          <a:p>
            <a:r>
              <a:rPr lang="en-US" dirty="0"/>
              <a:t>ocular - Machine-learning OCR for historic documents</a:t>
            </a:r>
          </a:p>
          <a:p>
            <a:r>
              <a:rPr lang="en-US" dirty="0" err="1"/>
              <a:t>SwiftOCR</a:t>
            </a:r>
            <a:r>
              <a:rPr lang="en-US" dirty="0"/>
              <a:t> - fast and simple OCR library written in Swift</a:t>
            </a:r>
          </a:p>
          <a:p>
            <a:r>
              <a:rPr lang="en-US" dirty="0"/>
              <a:t>attention-</a:t>
            </a:r>
            <a:r>
              <a:rPr lang="en-US" dirty="0" err="1"/>
              <a:t>ocr</a:t>
            </a:r>
            <a:r>
              <a:rPr lang="en-US" dirty="0"/>
              <a:t> - OCR engine using visual attention mechanisms</a:t>
            </a:r>
          </a:p>
          <a:p>
            <a:r>
              <a:rPr lang="en-US" dirty="0"/>
              <a:t>RWTH-OCR - The RWTH Aachen University Optical Character Recognition System</a:t>
            </a:r>
          </a:p>
          <a:p>
            <a:r>
              <a:rPr lang="en-US" dirty="0"/>
              <a:t>simple-</a:t>
            </a:r>
            <a:r>
              <a:rPr lang="en-US" dirty="0" err="1"/>
              <a:t>ocr</a:t>
            </a:r>
            <a:r>
              <a:rPr lang="en-US" dirty="0"/>
              <a:t>-</a:t>
            </a:r>
            <a:r>
              <a:rPr lang="en-US" dirty="0" err="1"/>
              <a:t>opencv</a:t>
            </a:r>
            <a:r>
              <a:rPr lang="en-US" dirty="0"/>
              <a:t> and its fork - A simple pythonic OCR engine using </a:t>
            </a:r>
            <a:r>
              <a:rPr lang="en-US" dirty="0" err="1"/>
              <a:t>opencv</a:t>
            </a:r>
            <a:r>
              <a:rPr lang="en-US" dirty="0"/>
              <a:t> and </a:t>
            </a:r>
            <a:r>
              <a:rPr lang="en-US" dirty="0" err="1"/>
              <a:t>numpy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77155-1DB2-4447-B472-42E025416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32746-635B-4707-A11A-08B3C77FB713}" type="datetime1">
              <a:rPr lang="en-US" smtClean="0"/>
              <a:t>9/13/2018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58D3E-6CB1-46BC-90AA-2162EC5B7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325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0E884-D5FE-42DE-9971-BF8644FD4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573E1-D43C-4A87-A6CD-A14731A303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Exclude drug unrelated images</a:t>
            </a:r>
          </a:p>
          <a:p>
            <a:r>
              <a:rPr lang="en-US" dirty="0"/>
              <a:t>Remove samples with text less than 10 chars</a:t>
            </a:r>
          </a:p>
          <a:p>
            <a:r>
              <a:rPr lang="en-US" dirty="0"/>
              <a:t>Remove samples has text more than 200 chars</a:t>
            </a:r>
          </a:p>
          <a:p>
            <a:r>
              <a:rPr lang="en-US" dirty="0"/>
              <a:t>Finally 104 images left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AD64D6-683D-492E-B288-01358A624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5161D-945D-43C7-9FEB-D9CF7B85A503}" type="datetime1">
              <a:rPr lang="en-US" smtClean="0"/>
              <a:t>9/13/2018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BC5B6-7CD7-4149-8B27-85BCF6FDD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804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BA8F0-5739-41CE-8D43-F497CBB4C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Tesseract recognition result samples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64EA97C-3F27-40FF-871F-0A33006482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4880" y="1477961"/>
            <a:ext cx="8162925" cy="5004701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67AC-E6B7-48D0-A61E-1F85FE449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32746-635B-4707-A11A-08B3C77FB713}" type="datetime1">
              <a:rPr lang="en-US" smtClean="0"/>
              <a:t>9/13/2018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2135FA-80E3-41E4-AC3A-A373DBFB8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066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BA8F0-5739-41CE-8D43-F497CBB4C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Tesseract recognition result samples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67AC-E6B7-48D0-A61E-1F85FE449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32746-635B-4707-A11A-08B3C77FB713}" type="datetime1">
              <a:rPr lang="en-US" smtClean="0"/>
              <a:t>9/13/2018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2135FA-80E3-41E4-AC3A-A373DBFB8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7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D7E736A-06DD-400F-81DA-C39567FE3B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9639" y="1525586"/>
            <a:ext cx="4862513" cy="4902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2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BA8F0-5739-41CE-8D43-F497CBB4C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Tesseract recognition result samples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67AC-E6B7-48D0-A61E-1F85FE449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32746-635B-4707-A11A-08B3C77FB713}" type="datetime1">
              <a:rPr lang="en-US" smtClean="0"/>
              <a:t>9/13/2018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2135FA-80E3-41E4-AC3A-A373DBFB8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8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0EE9885-488E-4D3D-BEB3-5B51B30E72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6780" y="1368425"/>
            <a:ext cx="9177338" cy="499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7554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BA8F0-5739-41CE-8D43-F497CBB4C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Tesseract recognition result samples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67AC-E6B7-48D0-A61E-1F85FE449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32746-635B-4707-A11A-08B3C77FB713}" type="datetime1">
              <a:rPr lang="en-US" smtClean="0"/>
              <a:t>9/13/2018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2135FA-80E3-41E4-AC3A-A373DBFB8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D1D8E-6D76-4888-9F16-BB03C5B250F2}" type="slidenum">
              <a:rPr lang="en-US" smtClean="0"/>
              <a:t>9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95AE7A4-F268-4ABE-901C-0C79447B65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7429" y="1690688"/>
            <a:ext cx="8482321" cy="4690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2781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</TotalTime>
  <Words>692</Words>
  <Application>Microsoft Office PowerPoint</Application>
  <PresentationFormat>Widescreen</PresentationFormat>
  <Paragraphs>390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OCR for text detection and recognition</vt:lpstr>
      <vt:lpstr>Crawled images from drug list</vt:lpstr>
      <vt:lpstr>OCR(Optical character recognition) using deep learning</vt:lpstr>
      <vt:lpstr>Popular OCR Engines:</vt:lpstr>
      <vt:lpstr>Data  preprocessing</vt:lpstr>
      <vt:lpstr>Tesseract recognition result samples</vt:lpstr>
      <vt:lpstr>Tesseract recognition result samples</vt:lpstr>
      <vt:lpstr>Tesseract recognition result samples</vt:lpstr>
      <vt:lpstr>Tesseract recognition result samples</vt:lpstr>
      <vt:lpstr>String similarity </vt:lpstr>
      <vt:lpstr>Similarity matrix based on English</vt:lpstr>
      <vt:lpstr>Top 5 similarity score for every row</vt:lpstr>
      <vt:lpstr>Classification of top 5 results</vt:lpstr>
      <vt:lpstr>Accuracy of top 5 score results</vt:lpstr>
      <vt:lpstr>Selected Image result with high accuracy</vt:lpstr>
      <vt:lpstr>Selected Image result with high accuracy</vt:lpstr>
      <vt:lpstr>Selected Image result with high accuracy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OCR for text detection and recognition</dc:title>
  <dc:creator>Liu, Xiangwen *</dc:creator>
  <cp:lastModifiedBy>Liu, Xiangwen *</cp:lastModifiedBy>
  <cp:revision>41</cp:revision>
  <dcterms:created xsi:type="dcterms:W3CDTF">2018-09-04T19:42:27Z</dcterms:created>
  <dcterms:modified xsi:type="dcterms:W3CDTF">2018-09-13T20:44:55Z</dcterms:modified>
</cp:coreProperties>
</file>

<file path=docProps/thumbnail.jpeg>
</file>